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9"/>
  </p:notesMasterIdLst>
  <p:sldIdLst>
    <p:sldId id="292" r:id="rId5"/>
    <p:sldId id="257" r:id="rId6"/>
    <p:sldId id="343" r:id="rId7"/>
    <p:sldId id="344" r:id="rId8"/>
    <p:sldId id="345" r:id="rId9"/>
    <p:sldId id="346" r:id="rId10"/>
    <p:sldId id="347" r:id="rId11"/>
    <p:sldId id="355" r:id="rId12"/>
    <p:sldId id="352" r:id="rId13"/>
    <p:sldId id="348" r:id="rId14"/>
    <p:sldId id="351" r:id="rId15"/>
    <p:sldId id="350" r:id="rId16"/>
    <p:sldId id="349" r:id="rId17"/>
    <p:sldId id="34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1910"/>
    <a:srgbClr val="223366"/>
    <a:srgbClr val="0000FF"/>
    <a:srgbClr val="0000A8"/>
    <a:srgbClr val="FFD5D5"/>
    <a:srgbClr val="DD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8F0B6-90FD-400C-8CA9-2CD592D6D0E8}" v="1" dt="2025-04-11T02:43:41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125" d="100"/>
          <a:sy n="125" d="100"/>
        </p:scale>
        <p:origin x="72" y="72"/>
      </p:cViewPr>
      <p:guideLst>
        <p:guide orient="horz" pos="5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944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14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4D797CE1-B3BC-05B3-7EFB-77E24CA99EC4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5890576" y="50164"/>
            <a:ext cx="1226897" cy="4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DEA9A-3289-7724-A041-81BA7412446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88173" y="44451"/>
            <a:ext cx="430886" cy="421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9B430-F1A6-D15F-5325-A6ECC80544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448295" y="54435"/>
            <a:ext cx="606402" cy="4016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6F5E0-5700-9B75-900A-DACA5FE2B975}"/>
              </a:ext>
            </a:extLst>
          </p:cNvPr>
          <p:cNvCxnSpPr/>
          <p:nvPr userDrawn="1"/>
        </p:nvCxnSpPr>
        <p:spPr>
          <a:xfrm>
            <a:off x="727299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73529-812D-C430-F6D0-F29A1FE550F2}"/>
              </a:ext>
            </a:extLst>
          </p:cNvPr>
          <p:cNvCxnSpPr/>
          <p:nvPr userDrawn="1"/>
        </p:nvCxnSpPr>
        <p:spPr>
          <a:xfrm>
            <a:off x="832807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52" r:id="rId3"/>
    <p:sldLayoutId id="2147483653" r:id="rId4"/>
    <p:sldLayoutId id="2147483654" r:id="rId5"/>
    <p:sldLayoutId id="2147483668" r:id="rId6"/>
    <p:sldLayoutId id="2147483669" r:id="rId7"/>
    <p:sldLayoutId id="2147483670" r:id="rId8"/>
    <p:sldLayoutId id="2147483656" r:id="rId9"/>
    <p:sldLayoutId id="2147483657" r:id="rId10"/>
    <p:sldLayoutId id="2147483659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7EE478-C686-BEE8-D55A-706CA7E7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2" r="5562"/>
          <a:stretch/>
        </p:blipFill>
        <p:spPr>
          <a:xfrm>
            <a:off x="0" y="0"/>
            <a:ext cx="9362661" cy="5143500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id="{813F2107-8C2D-9CA4-CD8E-ECCCD7EBECC8}"/>
              </a:ext>
            </a:extLst>
          </p:cNvPr>
          <p:cNvSpPr txBox="1"/>
          <p:nvPr/>
        </p:nvSpPr>
        <p:spPr>
          <a:xfrm>
            <a:off x="1240999" y="3077432"/>
            <a:ext cx="2087385" cy="425509"/>
          </a:xfrm>
          <a:prstGeom prst="rect">
            <a:avLst/>
          </a:prstGeom>
          <a:noFill/>
          <a:ln w="0">
            <a:noFill/>
          </a:ln>
        </p:spPr>
        <p:txBody>
          <a:bodyPr lIns="68580" tIns="34290" rIns="68580" bIns="3429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500" b="1" spc="-1" dirty="0">
                <a:solidFill>
                  <a:schemeClr val="bg1"/>
                </a:solidFill>
              </a:rPr>
              <a:t>Krishi Ai</a:t>
            </a:r>
          </a:p>
          <a:p>
            <a:pPr algn="ctr">
              <a:lnSpc>
                <a:spcPct val="90000"/>
              </a:lnSpc>
            </a:pPr>
            <a:endParaRPr lang="en-US" sz="2500" spc="-1" dirty="0">
              <a:solidFill>
                <a:schemeClr val="bg1"/>
              </a:solidFill>
              <a:latin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1200" spc="-1" dirty="0">
                <a:solidFill>
                  <a:schemeClr val="bg1"/>
                </a:solidFill>
                <a:latin typeface="Calibri"/>
              </a:rPr>
              <a:t>Team ID – CU_CP_Team_8369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0471F-132C-DC05-DF57-C57BF5F94F99}"/>
              </a:ext>
            </a:extLst>
          </p:cNvPr>
          <p:cNvSpPr/>
          <p:nvPr/>
        </p:nvSpPr>
        <p:spPr>
          <a:xfrm>
            <a:off x="743414" y="1640947"/>
            <a:ext cx="2988527" cy="871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7F1DD211-B5CE-B07E-185D-B2D660A882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783" y="1971178"/>
            <a:ext cx="1050529" cy="2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B16EB-4021-3DAD-87D7-8AADDA33F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197" y="1843398"/>
            <a:ext cx="485958" cy="47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53CE-6B63-17CC-854E-76FF40B12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014" y="1919854"/>
            <a:ext cx="599270" cy="3968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5AE47-CF4D-55BD-80ED-4ABE05325878}"/>
              </a:ext>
            </a:extLst>
          </p:cNvPr>
          <p:cNvCxnSpPr/>
          <p:nvPr/>
        </p:nvCxnSpPr>
        <p:spPr>
          <a:xfrm>
            <a:off x="1984914" y="1859664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E501B5-345A-EB93-5880-D723D37DD07C}"/>
              </a:ext>
            </a:extLst>
          </p:cNvPr>
          <p:cNvCxnSpPr/>
          <p:nvPr/>
        </p:nvCxnSpPr>
        <p:spPr>
          <a:xfrm>
            <a:off x="2891880" y="1865133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88EE61-2242-CA77-5668-E4432A881B62}"/>
              </a:ext>
            </a:extLst>
          </p:cNvPr>
          <p:cNvSpPr txBox="1"/>
          <p:nvPr/>
        </p:nvSpPr>
        <p:spPr>
          <a:xfrm>
            <a:off x="5353235" y="3389174"/>
            <a:ext cx="35244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Jayesh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Prajapati</a:t>
            </a:r>
            <a:r>
              <a:rPr lang="en-US" sz="1600" dirty="0">
                <a:solidFill>
                  <a:schemeClr val="bg1"/>
                </a:solidFill>
              </a:rPr>
              <a:t> (Team Leader)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Dhrumil</a:t>
            </a:r>
            <a:r>
              <a:rPr lang="en-US" sz="1600" dirty="0">
                <a:solidFill>
                  <a:schemeClr val="bg1"/>
                </a:solidFill>
              </a:rPr>
              <a:t> Rana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Vedant</a:t>
            </a:r>
            <a:r>
              <a:rPr lang="en-US" sz="1600" dirty="0">
                <a:solidFill>
                  <a:schemeClr val="bg1"/>
                </a:solidFill>
              </a:rPr>
              <a:t> Solanki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Rajat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Khairnar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Gautam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Kshirsagar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3713"/>
            <a:ext cx="8520600" cy="495836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Result / Outcomes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43D08-7A70-8CFC-4F94-F58F70673CDC}"/>
              </a:ext>
            </a:extLst>
          </p:cNvPr>
          <p:cNvSpPr txBox="1"/>
          <p:nvPr/>
        </p:nvSpPr>
        <p:spPr>
          <a:xfrm>
            <a:off x="514905" y="1642369"/>
            <a:ext cx="818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I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78D96C9-869D-4E67-F37A-F875E829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05" y="587243"/>
            <a:ext cx="6006773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Results &amp; Impact – Krishi AI: Empowering Indian Farmers with AI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Intelligence. Real-World Impact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F0507D-2182-957F-D62B-7B323451F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969763"/>
              </p:ext>
            </p:extLst>
          </p:nvPr>
        </p:nvGraphicFramePr>
        <p:xfrm>
          <a:off x="659429" y="1430843"/>
          <a:ext cx="7647444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373">
                  <a:extLst>
                    <a:ext uri="{9D8B030D-6E8A-4147-A177-3AD203B41FA5}">
                      <a16:colId xmlns:a16="http://schemas.microsoft.com/office/drawing/2014/main" val="1357447563"/>
                    </a:ext>
                  </a:extLst>
                </a:gridCol>
                <a:gridCol w="2507847">
                  <a:extLst>
                    <a:ext uri="{9D8B030D-6E8A-4147-A177-3AD203B41FA5}">
                      <a16:colId xmlns:a16="http://schemas.microsoft.com/office/drawing/2014/main" val="2419848563"/>
                    </a:ext>
                  </a:extLst>
                </a:gridCol>
                <a:gridCol w="2515224">
                  <a:extLst>
                    <a:ext uri="{9D8B030D-6E8A-4147-A177-3AD203B41FA5}">
                      <a16:colId xmlns:a16="http://schemas.microsoft.com/office/drawing/2014/main" val="59962846"/>
                    </a:ext>
                  </a:extLst>
                </a:gridCol>
              </a:tblGrid>
              <a:tr h="3945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/>
                        <a:t>Feature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/>
                        <a:t>Technology Used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/>
                        <a:t>Outcome</a:t>
                      </a:r>
                      <a:endParaRPr lang="en-US" sz="1100" b="1" dirty="0"/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365508"/>
                  </a:ext>
                </a:extLst>
              </a:tr>
              <a:tr h="549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/>
                        <a:t>Crop Disease Detection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CNN, YOLOv8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 92% accuracy in detecting 15+ crop diseases via image upload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345392"/>
                  </a:ext>
                </a:extLst>
              </a:tr>
              <a:tr h="349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/>
                        <a:t>Soil &amp; Fertilizer Recommendation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Random Forest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 90% precision in suggesting best fertilizer &amp; crop based on soil test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817467"/>
                  </a:ext>
                </a:extLst>
              </a:tr>
              <a:tr h="549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/>
                        <a:t>Weather Forecast &amp; Smart Alerts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LSTM, ARIMA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 Accurate 7-day prediction with alerts on rain, drought, heatwaves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29951"/>
                  </a:ext>
                </a:extLst>
              </a:tr>
              <a:tr h="549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/>
                        <a:t>Market Price Prediction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, Prophet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 Price forecast for 25+ crops with 87% reliability (low MAPE)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45087"/>
                  </a:ext>
                </a:extLst>
              </a:tr>
              <a:tr h="54949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Smart Irrigation (IoT + ML)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/>
                        <a:t>NodeMCU</a:t>
                      </a:r>
                      <a:r>
                        <a:rPr lang="en-US" sz="1100" dirty="0"/>
                        <a:t>, Sensors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 Reduced water usage by 35% with automated irrigation logic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22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07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462D25B-AAC4-7A43-A3C8-DD227B8866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1700" y="438990"/>
            <a:ext cx="37689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📊 Before vs After – Krishi AI Intervention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B2C080-C5BE-5193-476B-B765D5280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286973"/>
              </p:ext>
            </p:extLst>
          </p:nvPr>
        </p:nvGraphicFramePr>
        <p:xfrm>
          <a:off x="392806" y="1092017"/>
          <a:ext cx="7115828" cy="35222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580">
                  <a:extLst>
                    <a:ext uri="{9D8B030D-6E8A-4147-A177-3AD203B41FA5}">
                      <a16:colId xmlns:a16="http://schemas.microsoft.com/office/drawing/2014/main" val="4071834556"/>
                    </a:ext>
                  </a:extLst>
                </a:gridCol>
                <a:gridCol w="2698124">
                  <a:extLst>
                    <a:ext uri="{9D8B030D-6E8A-4147-A177-3AD203B41FA5}">
                      <a16:colId xmlns:a16="http://schemas.microsoft.com/office/drawing/2014/main" val="2578532929"/>
                    </a:ext>
                  </a:extLst>
                </a:gridCol>
                <a:gridCol w="2698124">
                  <a:extLst>
                    <a:ext uri="{9D8B030D-6E8A-4147-A177-3AD203B41FA5}">
                      <a16:colId xmlns:a16="http://schemas.microsoft.com/office/drawing/2014/main" val="1053229985"/>
                    </a:ext>
                  </a:extLst>
                </a:gridCol>
              </a:tblGrid>
              <a:tr h="476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Metric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Traditional Farming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With Krishi AI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2215"/>
                  </a:ext>
                </a:extLst>
              </a:tr>
              <a:tr h="476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Water Wastage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High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Reduced by 35%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84128"/>
                  </a:ext>
                </a:extLst>
              </a:tr>
              <a:tr h="476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Fertilizer Usage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Guesswork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AI-Driven 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269463"/>
                  </a:ext>
                </a:extLst>
              </a:tr>
              <a:tr h="672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Crop Selection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Random / Experience-based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Soil &amp; Market Optimized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0110"/>
                  </a:ext>
                </a:extLst>
              </a:tr>
              <a:tr h="647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Disease Detection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Late stage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Early, via image detection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612"/>
                  </a:ext>
                </a:extLst>
              </a:tr>
              <a:tr h="647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Farmer Profitability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Unpredictable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 Data-backed Planning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18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4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8EAFC-3A57-AD7E-8CB9-F8A9F0B4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EABD15-8138-43E4-DD67-E9ECE24A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46" y="-50811"/>
            <a:ext cx="8520600" cy="572700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Future Perspective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5B2C1-F705-DFE9-B9EF-A9D1D8FAB430}"/>
              </a:ext>
            </a:extLst>
          </p:cNvPr>
          <p:cNvSpPr txBox="1"/>
          <p:nvPr/>
        </p:nvSpPr>
        <p:spPr>
          <a:xfrm>
            <a:off x="253746" y="521889"/>
            <a:ext cx="843225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 Future Perspective – Krishi AI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 Government Scheme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Direct link to PM-KISAN, crop insurance, subsidies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Farmers get auto alerts for eligibility &amp; deadlines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More Accurate Weather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Use AI + IoT data to forecast at micro-level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Early flood/drought warnings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Personalized Crop Planning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Suggest which crop to grow next season based 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Soil health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Market trends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Weather patterns</a:t>
            </a:r>
          </a:p>
          <a:p>
            <a:pPr marL="457200"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 Krishi AI Hardware Kit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Affordable plug-and-play sensor kits for small farmers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Mobile-connected with app integration</a:t>
            </a:r>
          </a:p>
          <a:p>
            <a:endParaRPr lang="en-US" dirty="0"/>
          </a:p>
          <a:p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00B3EE-0670-9765-84C5-1D09480A1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72" y="1268569"/>
            <a:ext cx="3274052" cy="29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69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Conclusion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9888536-E653-F9D9-37FA-B9A03E578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52" y="1046503"/>
            <a:ext cx="85908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Summarize the Vision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“Krishi AI aims to empower Indian farmers with AI &amp; IoT, helping them take smarter decisions for healthier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crops, better income, and a sustainable future.” </a:t>
            </a:r>
            <a:endParaRPr kumimoji="0" lang="en-US" altLang="en-US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43A21-12B9-D19E-0A50-BD6CF406E9AF}"/>
              </a:ext>
            </a:extLst>
          </p:cNvPr>
          <p:cNvSpPr txBox="1"/>
          <p:nvPr/>
        </p:nvSpPr>
        <p:spPr>
          <a:xfrm>
            <a:off x="377952" y="1731703"/>
            <a:ext cx="8248650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What We Solved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Crop disease detection in real-time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Soil health monitoring via IoT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Weather forecasting for timely planning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Market price prediction for better profit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Smart irrigation to </a:t>
            </a:r>
            <a:r>
              <a:rPr lang="en-US"/>
              <a:t>conserve water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9118E5-4632-5FB8-49A9-22D7CC8C7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0" y="4173665"/>
            <a:ext cx="85908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“Krishi AI – where technology meets the soil, to grow prosperity for every farmer in India.”</a:t>
            </a:r>
          </a:p>
        </p:txBody>
      </p:sp>
    </p:spTree>
    <p:extLst>
      <p:ext uri="{BB962C8B-B14F-4D97-AF65-F5344CB8AC3E}">
        <p14:creationId xmlns:p14="http://schemas.microsoft.com/office/powerpoint/2010/main" val="173038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721DD8-70F4-F3B6-79FE-4CF14CCA27D1}"/>
              </a:ext>
            </a:extLst>
          </p:cNvPr>
          <p:cNvSpPr/>
          <p:nvPr/>
        </p:nvSpPr>
        <p:spPr>
          <a:xfrm>
            <a:off x="1214349" y="2110085"/>
            <a:ext cx="6715300" cy="13111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kern="1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you...!</a:t>
            </a:r>
          </a:p>
        </p:txBody>
      </p:sp>
    </p:spTree>
    <p:extLst>
      <p:ext uri="{BB962C8B-B14F-4D97-AF65-F5344CB8AC3E}">
        <p14:creationId xmlns:p14="http://schemas.microsoft.com/office/powerpoint/2010/main" val="325770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364822" y="867160"/>
            <a:ext cx="3009530" cy="21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 b="1">
                <a:solidFill>
                  <a:srgbClr val="213163"/>
                </a:solidFill>
              </a:rPr>
              <a:t>Project Objectives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375" y="1228377"/>
            <a:ext cx="3194940" cy="3194940"/>
          </a:xfrm>
          <a:prstGeom prst="rect">
            <a:avLst/>
          </a:prstGeom>
        </p:spPr>
      </p:pic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2C2DB4A5-624B-CADA-0A3F-8AADD412BC0C}"/>
              </a:ext>
            </a:extLst>
          </p:cNvPr>
          <p:cNvSpPr txBox="1">
            <a:spLocks/>
          </p:cNvSpPr>
          <p:nvPr/>
        </p:nvSpPr>
        <p:spPr>
          <a:xfrm>
            <a:off x="364822" y="1365005"/>
            <a:ext cx="2901324" cy="2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Project Overview – Introduction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End Users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Wow Factor in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Modelling/Block Diagram/Flow of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Result/outcomes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Future Perspective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Problem Statement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1700" y="1047626"/>
            <a:ext cx="675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Indian farmers face crop diseases, soil issues, weather risks, and price fluctuations, leading to losses. </a:t>
            </a:r>
            <a:r>
              <a:rPr lang="en-US" dirty="0"/>
              <a:t>An AI-powered solution can help with smart, data-driven farming.</a:t>
            </a:r>
            <a:endParaRPr lang="en-IN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11700" y="1716903"/>
            <a:ext cx="840160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Crop &amp; Soil Issues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Late disease detection and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poor soil health reduce yield.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&amp; Irrigation Challenges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Unpredictable rain, droughts,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and improper irrigation affect crops.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Fluctuations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Price instability leads to farmer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losses and financial risks.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4" y="3529908"/>
            <a:ext cx="1404110" cy="1404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33" y="3643489"/>
            <a:ext cx="1685733" cy="1176948"/>
          </a:xfrm>
          <a:prstGeom prst="rect">
            <a:avLst/>
          </a:prstGeom>
        </p:spPr>
      </p:pic>
      <p:pic>
        <p:nvPicPr>
          <p:cNvPr id="1029" name="Picture 5" descr="https://sdmntprsouthcentralus.oaiusercontent.com/files/00000000-10b4-51f7-8d42-f2858226f544/raw?se=2025-04-03T10%3A03%3A24Z&amp;sp=r&amp;sv=2024-08-04&amp;sr=b&amp;scid=bf40d5c4-0100-562a-9990-5d331279f073&amp;skoid=7c382de0-129f-486b-9922-6e4a89c6eb7d&amp;sktid=a48cca56-e6da-484e-a814-9c849652bcb3&amp;skt=2025-04-03T06%3A28%3A39Z&amp;ske=2025-04-04T06%3A28%3A39Z&amp;sks=b&amp;skv=2024-08-04&amp;sig=xxuAgV7KaLuMWns0zIRMgEwldz7Mxp0%2BDG1ZY3y7GF4%3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5" t="-1180" r="35469" b="1180"/>
          <a:stretch/>
        </p:blipFill>
        <p:spPr bwMode="auto">
          <a:xfrm>
            <a:off x="7588353" y="1234984"/>
            <a:ext cx="124394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9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sz="3200" dirty="0">
                <a:solidFill>
                  <a:srgbClr val="002060"/>
                </a:solidFill>
              </a:rPr>
              <a:t>Project overview - 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8709" y="1302328"/>
            <a:ext cx="8326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Challenges in Indian Agriculture</a:t>
            </a:r>
            <a:r>
              <a:rPr lang="en-US" sz="1800" dirty="0"/>
              <a:t> – Farmers struggle with crop diseases, soil degradation, unpredictable weather, and market price fluctuations, leading to low productivity and financial losses.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Krishi AI Solution</a:t>
            </a:r>
            <a:r>
              <a:rPr lang="en-US" sz="1800" dirty="0"/>
              <a:t> – An AI-powered smart farming assistant using ML, AI, and IOT to provide real-time insights on crop health, soil analysis, weather forecasting, market prices, and smart irrigation.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Impact &amp; Benefits</a:t>
            </a:r>
            <a:r>
              <a:rPr lang="en-US" sz="1800" dirty="0"/>
              <a:t> – Helps farmers increase productivity, optimize resources, and improve financial stability, making agriculture more efficient and sustainable.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76441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dirty="0">
                <a:solidFill>
                  <a:srgbClr val="002060"/>
                </a:solidFill>
              </a:rPr>
              <a:t>End User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1700" y="1293020"/>
            <a:ext cx="81724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Farmers</a:t>
            </a:r>
            <a:r>
              <a:rPr lang="en-US" sz="1800" u="sng" dirty="0"/>
              <a:t> </a:t>
            </a:r>
            <a:r>
              <a:rPr lang="en-US" sz="1800" dirty="0"/>
              <a:t>– Small and large-scale farmers who need real-time insights for better crop management, soil health monitoring, and market price predictions.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Agricultural Experts &amp; Extension Officers</a:t>
            </a:r>
            <a:r>
              <a:rPr lang="en-US" sz="1800" dirty="0"/>
              <a:t> – Help farmers make informed decisions using AI-powered recommendations.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Government &amp; </a:t>
            </a:r>
            <a:r>
              <a:rPr lang="en-US" sz="1800" b="1" dirty="0" err="1"/>
              <a:t>Agri</a:t>
            </a:r>
            <a:r>
              <a:rPr lang="en-US" sz="1800" b="1" dirty="0"/>
              <a:t>-Tech Companies</a:t>
            </a:r>
            <a:r>
              <a:rPr lang="en-US" sz="1800" dirty="0"/>
              <a:t> – Use data for policy-making, improving agricultural productivity, and developing smart farming solutions.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932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Wow Factor in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C5663-E86E-09B5-44BA-B4CCA9ED7EAB}"/>
              </a:ext>
            </a:extLst>
          </p:cNvPr>
          <p:cNvSpPr txBox="1"/>
          <p:nvPr/>
        </p:nvSpPr>
        <p:spPr>
          <a:xfrm>
            <a:off x="413331" y="1017725"/>
            <a:ext cx="60711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Real-Time Crop Disease Detection (Just Click &amp; Diagnose)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algn="just"/>
            <a:r>
              <a:rPr lang="en-US" b="1" dirty="0"/>
              <a:t>      WOW:</a:t>
            </a:r>
            <a:r>
              <a:rPr lang="en-US" dirty="0"/>
              <a:t> Farmers just click a photo of infected leaves — AI tells the  </a:t>
            </a:r>
          </a:p>
          <a:p>
            <a:r>
              <a:rPr lang="en-US" dirty="0"/>
              <a:t>     disease &amp; gives treatment instantly.</a:t>
            </a:r>
            <a:br>
              <a:rPr lang="en-US" dirty="0"/>
            </a:br>
            <a:r>
              <a:rPr lang="en-US" dirty="0"/>
              <a:t>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286DB-AF03-B68B-AAF4-D7830F9902B4}"/>
              </a:ext>
            </a:extLst>
          </p:cNvPr>
          <p:cNvSpPr txBox="1"/>
          <p:nvPr/>
        </p:nvSpPr>
        <p:spPr>
          <a:xfrm>
            <a:off x="76200" y="3810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F5441-5442-368A-23E1-E3BBC46B7F0C}"/>
              </a:ext>
            </a:extLst>
          </p:cNvPr>
          <p:cNvSpPr txBox="1"/>
          <p:nvPr/>
        </p:nvSpPr>
        <p:spPr>
          <a:xfrm>
            <a:off x="228600" y="3962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929AB-B8B2-13A9-90F1-806E085D6911}"/>
              </a:ext>
            </a:extLst>
          </p:cNvPr>
          <p:cNvSpPr txBox="1"/>
          <p:nvPr/>
        </p:nvSpPr>
        <p:spPr>
          <a:xfrm>
            <a:off x="381000" y="4114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5D6442D-4CDB-3DB6-B4C8-7D7E01370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620" y="878990"/>
            <a:ext cx="2203425" cy="130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619FDB2A-843B-91D9-7AB9-E855E9F1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39675"/>
            <a:ext cx="2533918" cy="125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D0B96848-DCD2-EA64-5E25-371F3B95A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118" y="3593206"/>
            <a:ext cx="2412181" cy="130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FEFB92-8D98-B6BB-9551-7702253A5B3F}"/>
              </a:ext>
            </a:extLst>
          </p:cNvPr>
          <p:cNvSpPr txBox="1"/>
          <p:nvPr/>
        </p:nvSpPr>
        <p:spPr>
          <a:xfrm>
            <a:off x="3245476" y="2339675"/>
            <a:ext cx="5586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AI-Based Fertilizer &amp; Crop Recommendation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r>
              <a:rPr lang="en-US" b="1" dirty="0"/>
              <a:t>      WOW:</a:t>
            </a:r>
            <a:r>
              <a:rPr lang="en-US" dirty="0"/>
              <a:t> Based on soil test input, AI tells best crop + perfect</a:t>
            </a:r>
          </a:p>
          <a:p>
            <a:r>
              <a:rPr lang="en-US" dirty="0"/>
              <a:t>      fertilizer mix – customized per farm!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F2D44-2DCA-9661-C520-F7E8A5A2A6EE}"/>
              </a:ext>
            </a:extLst>
          </p:cNvPr>
          <p:cNvSpPr txBox="1"/>
          <p:nvPr/>
        </p:nvSpPr>
        <p:spPr>
          <a:xfrm>
            <a:off x="-45076" y="3877069"/>
            <a:ext cx="61174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Smart Irrigation with IoT Sensors</a:t>
            </a:r>
          </a:p>
          <a:p>
            <a:r>
              <a:rPr lang="en-US" b="1" dirty="0"/>
              <a:t>	</a:t>
            </a:r>
          </a:p>
          <a:p>
            <a:pPr lvl="5"/>
            <a:r>
              <a:rPr lang="en-US" b="1" dirty="0"/>
              <a:t>       WOW:</a:t>
            </a:r>
            <a:r>
              <a:rPr lang="en-US" dirty="0"/>
              <a:t> Soil moisture sensors + AI = auto irrigation only when</a:t>
            </a:r>
          </a:p>
          <a:p>
            <a:pPr lvl="5"/>
            <a:r>
              <a:rPr lang="en-US" dirty="0"/>
              <a:t>       needed → water saved, yield boosted.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0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627" y="148811"/>
            <a:ext cx="8520600" cy="572700"/>
          </a:xfrm>
        </p:spPr>
        <p:txBody>
          <a:bodyPr/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74234-F9AA-0666-9B52-0B134953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673" y="1017724"/>
            <a:ext cx="4460535" cy="3232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8D763-515E-7E15-0A0F-562C0513F6C4}"/>
              </a:ext>
            </a:extLst>
          </p:cNvPr>
          <p:cNvSpPr txBox="1"/>
          <p:nvPr/>
        </p:nvSpPr>
        <p:spPr>
          <a:xfrm>
            <a:off x="172941" y="651965"/>
            <a:ext cx="381797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dirty="0"/>
              <a:t> Components Used:</a:t>
            </a:r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ESP 8266 (Node MCU</a:t>
            </a:r>
            <a:r>
              <a:rPr lang="en-US" dirty="0"/>
              <a:t>) – Main microcontroller with Wi-Fi for cloud integration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Soil Moisture Sensor (Analog + Digital)</a:t>
            </a:r>
            <a:r>
              <a:rPr lang="en-US" dirty="0"/>
              <a:t>  – Measures soil water content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DHT11 Sensor</a:t>
            </a:r>
            <a:r>
              <a:rPr lang="en-US" dirty="0"/>
              <a:t> – Reads temperature &amp; humidity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Rain Sensor</a:t>
            </a:r>
            <a:r>
              <a:rPr lang="en-US" dirty="0"/>
              <a:t> – Detects rain to avoid unnecessary irrigation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Relay Module</a:t>
            </a:r>
            <a:r>
              <a:rPr lang="en-US" dirty="0"/>
              <a:t> – Controls the water pump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Water Pump</a:t>
            </a:r>
            <a:r>
              <a:rPr lang="en-US" dirty="0"/>
              <a:t> – Used for irrigation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9V Battery</a:t>
            </a:r>
            <a:r>
              <a:rPr lang="en-US" dirty="0"/>
              <a:t> – Powers the pump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0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5C29-4984-8F24-EF97-3EC9BE55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b="1" dirty="0"/>
              <a:t>Machine Learning Models</a:t>
            </a:r>
            <a:br>
              <a:rPr lang="en-IN" sz="2800" b="1" dirty="0"/>
            </a:b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F8141-51A3-137D-7B1F-86C4AFCF44F9}"/>
              </a:ext>
            </a:extLst>
          </p:cNvPr>
          <p:cNvSpPr txBox="1"/>
          <p:nvPr/>
        </p:nvSpPr>
        <p:spPr>
          <a:xfrm>
            <a:off x="526796" y="1017725"/>
            <a:ext cx="7493000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1. Crop Recommendation - Based on soil and climate conditions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2. Fertilizer Recommendation - Suggests optimal fertilizer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3. Crop Price Prediction - Forecasts market price trends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4. Crop Disease Detection - Image-based diagnosis using ML/CNN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US" sz="1600" dirty="0"/>
          </a:p>
          <a:p>
            <a:pPr algn="ctr">
              <a:lnSpc>
                <a:spcPct val="150000"/>
              </a:lnSpc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1698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8700-0ED4-E7C5-320F-A47DD387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b="1" dirty="0"/>
              <a:t>Web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1DAC9-460A-DB0A-E48F-82AC81F8A25D}"/>
              </a:ext>
            </a:extLst>
          </p:cNvPr>
          <p:cNvSpPr txBox="1"/>
          <p:nvPr/>
        </p:nvSpPr>
        <p:spPr>
          <a:xfrm>
            <a:off x="853440" y="1017725"/>
            <a:ext cx="7101840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Developed with </a:t>
            </a:r>
            <a:r>
              <a:rPr lang="en-US" sz="1600" dirty="0" err="1"/>
              <a:t>FastAPI</a:t>
            </a:r>
            <a:r>
              <a:rPr lang="en-US" sz="1600" dirty="0"/>
              <a:t> + HTML/CSS/JS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•    Dashboard layout with cards for each model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•    Real-time sensor data fetch and visualization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•    Image upload feature for disease detection</a:t>
            </a:r>
          </a:p>
          <a:p>
            <a:pPr>
              <a:lnSpc>
                <a:spcPct val="150000"/>
              </a:lnSpc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4722191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schemas.openxmlformats.org/package/2006/metadata/core-properties"/>
    <ds:schemaRef ds:uri="http://purl.org/dc/terms/"/>
    <ds:schemaRef ds:uri="9162bd5b-4ed9-4da3-b376-05204580ba3f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c0fa2617-96bd-425d-8578-e93563fe37c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915</Words>
  <Application>Microsoft Office PowerPoint</Application>
  <PresentationFormat>On-screen Show (16:9)</PresentationFormat>
  <Paragraphs>159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Wingdings</vt:lpstr>
      <vt:lpstr>Simple Light</vt:lpstr>
      <vt:lpstr>PowerPoint Presentation</vt:lpstr>
      <vt:lpstr>Project Objectives</vt:lpstr>
      <vt:lpstr>Problem Statement</vt:lpstr>
      <vt:lpstr>Project overview - Introduction</vt:lpstr>
      <vt:lpstr>End User</vt:lpstr>
      <vt:lpstr>Wow Factor in Solution</vt:lpstr>
      <vt:lpstr>Modelling</vt:lpstr>
      <vt:lpstr>Machine Learning Models </vt:lpstr>
      <vt:lpstr>Web Application</vt:lpstr>
      <vt:lpstr>Result / Outcomes</vt:lpstr>
      <vt:lpstr>📊 Before vs After – Krishi AI Intervention </vt:lpstr>
      <vt:lpstr>Future Perspective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Rajat Khairnar</cp:lastModifiedBy>
  <cp:revision>29</cp:revision>
  <dcterms:modified xsi:type="dcterms:W3CDTF">2025-04-11T08:55:31Z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